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</p:sldIdLst>
  <p:sldSz cx="9144000" cy="5143500" type="screen16x9"/>
  <p:notesSz cx="6858000" cy="9144000"/>
  <p:embeddedFontLst>
    <p:embeddedFont>
      <p:font typeface="Helvetica Neue" panose="020B0604020202020204" charset="0"/>
      <p:regular r:id="rId12"/>
      <p:bold r:id="rId13"/>
      <p:italic r:id="rId14"/>
      <p:boldItalic r:id="rId15"/>
    </p:embeddedFont>
    <p:embeddedFont>
      <p:font typeface="Libre Franklin" pitchFamily="2" charset="0"/>
      <p:regular r:id="rId16"/>
      <p:bold r:id="rId17"/>
      <p:italic r:id="rId18"/>
      <p:boldItalic r:id="rId19"/>
    </p:embeddedFont>
    <p:embeddedFont>
      <p:font typeface="Titillium Web" panose="00000500000000000000" pitchFamily="2" charset="0"/>
      <p:regular r:id="rId20"/>
      <p:bold r:id="rId21"/>
      <p:italic r:id="rId22"/>
      <p:boldItalic r:id="rId23"/>
    </p:embeddedFont>
    <p:embeddedFont>
      <p:font typeface="Titillium Web Light" panose="00000400000000000000" pitchFamily="2" charset="0"/>
      <p:regular r:id="rId24"/>
      <p:italic r:id="rId25"/>
    </p:embeddedFont>
    <p:embeddedFont>
      <p:font typeface="Titillium Web SemiBold" panose="000007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54" y="3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2bdb63a96f7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Google Shape;32;g2bdb63a96f7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308ce611190_2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g308ce61119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2e5d273ee9f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g2e5d273ee9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8071e1bdcf_0_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g38071e1bdcf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5d273ee9f_0_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g2e5d273ee9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17BDB99B-247B-8456-8ED4-E246D9652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5d273ee9f_0_15:notes">
            <a:extLst>
              <a:ext uri="{FF2B5EF4-FFF2-40B4-BE49-F238E27FC236}">
                <a16:creationId xmlns:a16="http://schemas.microsoft.com/office/drawing/2014/main" id="{3E066432-9C1B-05A3-B155-984EB9C2EE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g2e5d273ee9f_0_15:notes">
            <a:extLst>
              <a:ext uri="{FF2B5EF4-FFF2-40B4-BE49-F238E27FC236}">
                <a16:creationId xmlns:a16="http://schemas.microsoft.com/office/drawing/2014/main" id="{99539A3D-216A-CDF3-475B-C947CFE86A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0207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67A60D4F-A964-53BA-3F3F-C8D8FB66B8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5d273ee9f_0_15:notes">
            <a:extLst>
              <a:ext uri="{FF2B5EF4-FFF2-40B4-BE49-F238E27FC236}">
                <a16:creationId xmlns:a16="http://schemas.microsoft.com/office/drawing/2014/main" id="{0E88E79D-BED6-F946-08F4-8E7ACE1DD3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g2e5d273ee9f_0_15:notes">
            <a:extLst>
              <a:ext uri="{FF2B5EF4-FFF2-40B4-BE49-F238E27FC236}">
                <a16:creationId xmlns:a16="http://schemas.microsoft.com/office/drawing/2014/main" id="{25C28E65-58DC-96DC-4298-D1AA3DFDC5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19986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e5d273ee9f_0_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g2e5d273ee9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e5d273ee9f_0_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g2e5d273ee9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k (phone)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000" y="325382"/>
            <a:ext cx="1982574" cy="4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6550" y="894525"/>
            <a:ext cx="3455899" cy="335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dark (phone) 1">
  <p:cSld name="TITLE_AND_BODY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000" y="325382"/>
            <a:ext cx="1982574" cy="48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 dark gradient">
  <p:cSld name="CUSTOM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726" y="188875"/>
            <a:ext cx="1406326" cy="343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 light texture A">
  <p:cSld name="CUSTOM_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2726" y="188875"/>
            <a:ext cx="1406326" cy="343254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4810691"/>
            <a:ext cx="9144000" cy="353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Google Shape;25;p5"/>
          <p:cNvSpPr txBox="1"/>
          <p:nvPr/>
        </p:nvSpPr>
        <p:spPr>
          <a:xfrm>
            <a:off x="5721359" y="4887439"/>
            <a:ext cx="3236400" cy="2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tillium Web Light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@interledger  #openpayments</a:t>
            </a:r>
            <a:endParaRPr sz="500" b="1">
              <a:solidFill>
                <a:schemeClr val="dk1"/>
              </a:solidFill>
            </a:endParaRPr>
          </a:p>
        </p:txBody>
      </p:sp>
      <p:sp>
        <p:nvSpPr>
          <p:cNvPr id="26" name="Google Shape;26;p5"/>
          <p:cNvSpPr txBox="1"/>
          <p:nvPr/>
        </p:nvSpPr>
        <p:spPr>
          <a:xfrm>
            <a:off x="1399416" y="4880841"/>
            <a:ext cx="844200" cy="2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tillium Web Light"/>
              <a:buNone/>
            </a:pPr>
            <a:r>
              <a:rPr lang="en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#ILPHacks</a:t>
            </a:r>
            <a:endParaRPr b="1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pic>
        <p:nvPicPr>
          <p:cNvPr id="27" name="Google Shape;27;p5" title="image-1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90700" y="4173187"/>
            <a:ext cx="1308725" cy="9849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 no background B">
  <p:cSld name="CUSTOM_4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532749" y="188875"/>
            <a:ext cx="1406326" cy="3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tillium Web"/>
              <a:buNone/>
              <a:defRPr sz="28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tillium Web"/>
              <a:buChar char="●"/>
              <a:defRPr sz="18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○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■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●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○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■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●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○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itillium Web"/>
              <a:buChar char="■"/>
              <a:defRPr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/>
        </p:nvSpPr>
        <p:spPr>
          <a:xfrm>
            <a:off x="326875" y="1715600"/>
            <a:ext cx="4095300" cy="2046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CodeCrusaders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b="1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 dirty="0">
                <a:solidFill>
                  <a:srgbClr val="00FFFF"/>
                </a:solidFill>
                <a:latin typeface="Titillium Web SemiBold"/>
                <a:ea typeface="Titillium Web SemiBold"/>
                <a:cs typeface="Titillium Web SemiBold"/>
                <a:sym typeface="Titillium Web SemiBold"/>
              </a:rPr>
              <a:t>Interledger Student Hackathon 2025</a:t>
            </a:r>
            <a:endParaRPr sz="3300" b="1" dirty="0">
              <a:solidFill>
                <a:srgbClr val="00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/>
        </p:nvSpPr>
        <p:spPr>
          <a:xfrm>
            <a:off x="510564" y="1168200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 fontScale="85000" lnSpcReduction="1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ts val="3900"/>
              <a:buFont typeface="Titillium Web"/>
              <a:buNone/>
            </a:pPr>
            <a:r>
              <a:rPr lang="es-MX" sz="3900" b="1" dirty="0" err="1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Meet</a:t>
            </a:r>
            <a:r>
              <a:rPr lang="es-MX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</a:t>
            </a:r>
            <a:r>
              <a:rPr lang="es-MX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CodeCrusaders</a:t>
            </a:r>
            <a:endParaRPr lang="es-MX" sz="3900" b="1" dirty="0">
              <a:solidFill>
                <a:srgbClr val="00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215153" y="1742400"/>
            <a:ext cx="5550098" cy="208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600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Diego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Deciderio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García: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Backend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and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blockchain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expert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,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the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mind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behind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our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architecture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.</a:t>
            </a:r>
          </a:p>
          <a:p>
            <a:pPr marL="285750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Daniel Hernández Martínez: Business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strategist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,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focusing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on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viability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and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impact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.</a:t>
            </a:r>
          </a:p>
          <a:p>
            <a:pPr marL="285750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Eric Hernández Ramírez: UX/UI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designer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,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ensuring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that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our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solution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is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intuitive and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user-friendly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.</a:t>
            </a:r>
          </a:p>
          <a:p>
            <a:pPr marL="285750" indent="-285750"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Emanuel Domingo Bernal: Full-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stack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developer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,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the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bridge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between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</a:t>
            </a:r>
            <a:r>
              <a:rPr lang="es-MX" sz="1600" b="1" dirty="0" err="1">
                <a:solidFill>
                  <a:schemeClr val="lt1"/>
                </a:solidFill>
                <a:latin typeface="Titillium Web"/>
              </a:rPr>
              <a:t>front</a:t>
            </a:r>
            <a:r>
              <a:rPr lang="es-MX" sz="1600" b="1" dirty="0">
                <a:solidFill>
                  <a:schemeClr val="lt1"/>
                </a:solidFill>
                <a:latin typeface="Titillium Web"/>
              </a:rPr>
              <a:t> and back.</a:t>
            </a: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41" name="Google Shape;41;p8"/>
          <p:cNvCxnSpPr/>
          <p:nvPr/>
        </p:nvCxnSpPr>
        <p:spPr>
          <a:xfrm>
            <a:off x="510564" y="1742400"/>
            <a:ext cx="4791600" cy="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2" name="Google Shape;42;p8"/>
          <p:cNvSpPr/>
          <p:nvPr/>
        </p:nvSpPr>
        <p:spPr>
          <a:xfrm>
            <a:off x="5765251" y="1301519"/>
            <a:ext cx="3077535" cy="3109113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600" i="0" u="none" strike="noStrike" cap="none" dirty="0">
              <a:solidFill>
                <a:srgbClr val="37415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/>
        </p:nvSpPr>
        <p:spPr>
          <a:xfrm>
            <a:off x="510563" y="1168200"/>
            <a:ext cx="5251881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 fontScale="625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ct val="100000"/>
              <a:buFont typeface="Titillium Web"/>
              <a:buNone/>
            </a:pPr>
            <a:r>
              <a:rPr lang="en-US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A real problem: The financial gap in rural communities</a:t>
            </a:r>
            <a:endParaRPr sz="500" dirty="0">
              <a:solidFill>
                <a:schemeClr val="accent6"/>
              </a:solidFill>
            </a:endParaRPr>
          </a:p>
        </p:txBody>
      </p:sp>
      <p:sp>
        <p:nvSpPr>
          <p:cNvPr id="48" name="Google Shape;48;p9"/>
          <p:cNvSpPr txBox="1"/>
          <p:nvPr/>
        </p:nvSpPr>
        <p:spPr>
          <a:xfrm>
            <a:off x="405300" y="1943250"/>
            <a:ext cx="6078600" cy="12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Exclusion: Millions of people without access to basic banking services.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Costs: High fees and long journeys to carry out transactions.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Inefficiency: Lack of interoperability between systems, creating “islands” of money.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Gap: Difficulties in digitization and local economic growth.</a:t>
            </a:r>
          </a:p>
        </p:txBody>
      </p:sp>
      <p:cxnSp>
        <p:nvCxnSpPr>
          <p:cNvPr id="49" name="Google Shape;49;p9"/>
          <p:cNvCxnSpPr/>
          <p:nvPr/>
        </p:nvCxnSpPr>
        <p:spPr>
          <a:xfrm>
            <a:off x="510576" y="1742406"/>
            <a:ext cx="5456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/>
        </p:nvSpPr>
        <p:spPr>
          <a:xfrm>
            <a:off x="405289" y="731775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ct val="100000"/>
              <a:buFont typeface="Titillium Web"/>
              <a:buNone/>
            </a:pP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Our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solution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</a:p>
        </p:txBody>
      </p:sp>
      <p:sp>
        <p:nvSpPr>
          <p:cNvPr id="55" name="Google Shape;55;p10"/>
          <p:cNvSpPr txBox="1"/>
          <p:nvPr/>
        </p:nvSpPr>
        <p:spPr>
          <a:xfrm>
            <a:off x="405300" y="1619824"/>
            <a:ext cx="5456100" cy="155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+mj-lt"/>
              <a:buAutoNum type="arabicPeriod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AIC is a digital financial hub that uses the </a:t>
            </a:r>
            <a:r>
              <a:rPr lang="en-US" sz="1600" b="1" dirty="0" err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Interledger</a:t>
            </a: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 Protocol (ILP) to connect communities with the financial ecosystem.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+mj-lt"/>
              <a:buAutoNum type="arabicPeriod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It enables secure and efficient cash-in, cash-out, and P2P transactions directly within the community.</a:t>
            </a:r>
          </a:p>
        </p:txBody>
      </p:sp>
      <p:cxnSp>
        <p:nvCxnSpPr>
          <p:cNvPr id="56" name="Google Shape;56;p10"/>
          <p:cNvCxnSpPr/>
          <p:nvPr/>
        </p:nvCxnSpPr>
        <p:spPr>
          <a:xfrm>
            <a:off x="405301" y="1548631"/>
            <a:ext cx="5456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/>
        </p:nvSpPr>
        <p:spPr>
          <a:xfrm>
            <a:off x="510564" y="1168200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 fontScale="625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ts val="3900"/>
              <a:buFont typeface="Titillium Web"/>
              <a:buNone/>
            </a:pPr>
            <a:r>
              <a:rPr lang="en-US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Why is our solution the winner?</a:t>
            </a:r>
          </a:p>
        </p:txBody>
      </p:sp>
      <p:sp>
        <p:nvSpPr>
          <p:cNvPr id="62" name="Google Shape;62;p11"/>
          <p:cNvSpPr txBox="1"/>
          <p:nvPr/>
        </p:nvSpPr>
        <p:spPr>
          <a:xfrm>
            <a:off x="405299" y="2187725"/>
            <a:ext cx="5456099" cy="19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 the Community: Promotes inclusion and retention of local capital.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 Users: Simple, secure transactions available 24/7.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b="1" dirty="0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rPr>
              <a:t>For Business: A scalable and validated model, ready for growth.</a:t>
            </a:r>
          </a:p>
        </p:txBody>
      </p:sp>
      <p:cxnSp>
        <p:nvCxnSpPr>
          <p:cNvPr id="63" name="Google Shape;63;p11"/>
          <p:cNvCxnSpPr/>
          <p:nvPr/>
        </p:nvCxnSpPr>
        <p:spPr>
          <a:xfrm>
            <a:off x="510576" y="1985056"/>
            <a:ext cx="5456100" cy="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>
          <a:extLst>
            <a:ext uri="{FF2B5EF4-FFF2-40B4-BE49-F238E27FC236}">
              <a16:creationId xmlns:a16="http://schemas.microsoft.com/office/drawing/2014/main" id="{0F0D6139-1E21-C8E4-7C6F-7C093C783A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>
            <a:extLst>
              <a:ext uri="{FF2B5EF4-FFF2-40B4-BE49-F238E27FC236}">
                <a16:creationId xmlns:a16="http://schemas.microsoft.com/office/drawing/2014/main" id="{AA14E018-0E76-D718-59B1-FE6134B1AEE6}"/>
              </a:ext>
            </a:extLst>
          </p:cNvPr>
          <p:cNvSpPr txBox="1"/>
          <p:nvPr/>
        </p:nvSpPr>
        <p:spPr>
          <a:xfrm>
            <a:off x="510576" y="858484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 fontScale="85000"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ts val="3900"/>
              <a:buFont typeface="Titillium Web"/>
              <a:buNone/>
            </a:pPr>
            <a:r>
              <a:rPr lang="en-US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magic behind the AIC</a:t>
            </a:r>
          </a:p>
        </p:txBody>
      </p:sp>
      <p:cxnSp>
        <p:nvCxnSpPr>
          <p:cNvPr id="63" name="Google Shape;63;p11">
            <a:extLst>
              <a:ext uri="{FF2B5EF4-FFF2-40B4-BE49-F238E27FC236}">
                <a16:creationId xmlns:a16="http://schemas.microsoft.com/office/drawing/2014/main" id="{C942023B-63AE-9C39-1E25-30E4749281B5}"/>
              </a:ext>
            </a:extLst>
          </p:cNvPr>
          <p:cNvCxnSpPr/>
          <p:nvPr/>
        </p:nvCxnSpPr>
        <p:spPr>
          <a:xfrm>
            <a:off x="510576" y="1660592"/>
            <a:ext cx="5456100" cy="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393A88E3-0EA7-B1CD-C704-56EB531FB3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86" t="23634" r="3986" b="27854"/>
          <a:stretch>
            <a:fillRect/>
          </a:stretch>
        </p:blipFill>
        <p:spPr>
          <a:xfrm>
            <a:off x="1269403" y="1802439"/>
            <a:ext cx="5368065" cy="28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203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>
          <a:extLst>
            <a:ext uri="{FF2B5EF4-FFF2-40B4-BE49-F238E27FC236}">
              <a16:creationId xmlns:a16="http://schemas.microsoft.com/office/drawing/2014/main" id="{C9760AC6-0783-0B11-4586-D87711B84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>
            <a:extLst>
              <a:ext uri="{FF2B5EF4-FFF2-40B4-BE49-F238E27FC236}">
                <a16:creationId xmlns:a16="http://schemas.microsoft.com/office/drawing/2014/main" id="{EFD4CC19-FAF6-6A85-D09B-8534C6D88C2D}"/>
              </a:ext>
            </a:extLst>
          </p:cNvPr>
          <p:cNvSpPr txBox="1"/>
          <p:nvPr/>
        </p:nvSpPr>
        <p:spPr>
          <a:xfrm>
            <a:off x="510576" y="858484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ts val="3900"/>
              <a:buFont typeface="Titillium Web"/>
              <a:buNone/>
            </a:pPr>
            <a:r>
              <a:rPr lang="es-MX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Technologies </a:t>
            </a:r>
            <a:r>
              <a:rPr lang="es-MX" sz="3900" b="1" dirty="0" err="1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used</a:t>
            </a:r>
            <a:endParaRPr lang="es-MX" sz="3900" b="1" dirty="0">
              <a:solidFill>
                <a:srgbClr val="00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63" name="Google Shape;63;p11">
            <a:extLst>
              <a:ext uri="{FF2B5EF4-FFF2-40B4-BE49-F238E27FC236}">
                <a16:creationId xmlns:a16="http://schemas.microsoft.com/office/drawing/2014/main" id="{B4C560F7-89BE-D210-BE30-520630686E73}"/>
              </a:ext>
            </a:extLst>
          </p:cNvPr>
          <p:cNvCxnSpPr/>
          <p:nvPr/>
        </p:nvCxnSpPr>
        <p:spPr>
          <a:xfrm>
            <a:off x="510576" y="1660592"/>
            <a:ext cx="5456100" cy="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074" name="Picture 2" descr="JSON vector logo">
            <a:extLst>
              <a:ext uri="{FF2B5EF4-FFF2-40B4-BE49-F238E27FC236}">
                <a16:creationId xmlns:a16="http://schemas.microsoft.com/office/drawing/2014/main" id="{010507C8-815E-B286-EBE8-6A0D2D3D1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25" y="2713736"/>
            <a:ext cx="1538343" cy="1538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ransparent logo javascript #39399">
            <a:extLst>
              <a:ext uri="{FF2B5EF4-FFF2-40B4-BE49-F238E27FC236}">
                <a16:creationId xmlns:a16="http://schemas.microsoft.com/office/drawing/2014/main" id="{2111B040-114D-11E9-8AA0-6F68F948E8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50"/>
          <a:stretch>
            <a:fillRect/>
          </a:stretch>
        </p:blipFill>
        <p:spPr bwMode="auto">
          <a:xfrm>
            <a:off x="2415953" y="1859351"/>
            <a:ext cx="1645346" cy="1879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D9D52A6C-D6F1-9D38-3F1C-6EC1812D7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476" b="91129" l="9476" r="91734">
                        <a14:foregroundMark x1="21774" y1="30242" x2="21774" y2="30242"/>
                        <a14:foregroundMark x1="15524" y1="34677" x2="15524" y2="34677"/>
                        <a14:foregroundMark x1="13306" y1="38710" x2="13306" y2="38710"/>
                        <a14:foregroundMark x1="10887" y1="44758" x2="10887" y2="44758"/>
                        <a14:foregroundMark x1="10484" y1="39315" x2="10484" y2="39315"/>
                        <a14:foregroundMark x1="13306" y1="30645" x2="13306" y2="30645"/>
                        <a14:foregroundMark x1="22782" y1="24194" x2="22782" y2="24194"/>
                        <a14:foregroundMark x1="46976" y1="10081" x2="46976" y2="10081"/>
                        <a14:foregroundMark x1="91935" y1="44758" x2="91935" y2="44758"/>
                        <a14:foregroundMark x1="48790" y1="87903" x2="48790" y2="87903"/>
                        <a14:foregroundMark x1="42339" y1="89315" x2="42339" y2="89315"/>
                        <a14:foregroundMark x1="51008" y1="9677" x2="51008" y2="9677"/>
                        <a14:foregroundMark x1="48185" y1="90726" x2="48185" y2="90726"/>
                        <a14:foregroundMark x1="46976" y1="90726" x2="46976" y2="90726"/>
                        <a14:foregroundMark x1="52016" y1="90323" x2="52016" y2="90323"/>
                        <a14:foregroundMark x1="43750" y1="88911" x2="43750" y2="88911"/>
                        <a14:foregroundMark x1="17339" y1="71573" x2="17339" y2="71573"/>
                        <a14:foregroundMark x1="10887" y1="58468" x2="10887" y2="58468"/>
                        <a14:foregroundMark x1="20968" y1="22379" x2="20968" y2="22379"/>
                        <a14:foregroundMark x1="86895" y1="68952" x2="86895" y2="68952"/>
                        <a14:foregroundMark x1="54234" y1="91129" x2="54234" y2="911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318" y="2960622"/>
            <a:ext cx="1968648" cy="1968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Visual Studio Code 1logo vector">
            <a:extLst>
              <a:ext uri="{FF2B5EF4-FFF2-40B4-BE49-F238E27FC236}">
                <a16:creationId xmlns:a16="http://schemas.microsoft.com/office/drawing/2014/main" id="{0F95F3B4-20B5-44C1-7844-A4013C48D8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059" y="1660592"/>
            <a:ext cx="1821852" cy="1789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4106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/>
        </p:nvSpPr>
        <p:spPr>
          <a:xfrm>
            <a:off x="-48900" y="221527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ts val="3900"/>
              <a:buFont typeface="Titillium Web"/>
              <a:buNone/>
            </a:pP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Let's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get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to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</a:t>
            </a:r>
            <a:r>
              <a:rPr lang="es-MX" sz="3900" b="1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work</a:t>
            </a:r>
            <a:r>
              <a:rPr lang="es-MX" sz="3900" b="1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!</a:t>
            </a:r>
            <a:endParaRPr sz="500" dirty="0">
              <a:solidFill>
                <a:schemeClr val="accent6"/>
              </a:solidFill>
            </a:endParaRPr>
          </a:p>
        </p:txBody>
      </p:sp>
      <p:sp>
        <p:nvSpPr>
          <p:cNvPr id="69" name="Google Shape;69;p12"/>
          <p:cNvSpPr txBox="1"/>
          <p:nvPr/>
        </p:nvSpPr>
        <p:spPr>
          <a:xfrm>
            <a:off x="405300" y="2187725"/>
            <a:ext cx="4620900" cy="19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tillium Web"/>
              <a:buChar char="●"/>
            </a:pPr>
            <a:endParaRPr sz="1600" dirty="0">
              <a:solidFill>
                <a:schemeClr val="lt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cxnSp>
        <p:nvCxnSpPr>
          <p:cNvPr id="70" name="Google Shape;70;p12"/>
          <p:cNvCxnSpPr/>
          <p:nvPr/>
        </p:nvCxnSpPr>
        <p:spPr>
          <a:xfrm>
            <a:off x="405300" y="833649"/>
            <a:ext cx="54561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2" name="Video de WhatsApp 2025-09-18 a las 06.33.18_789f22a9">
            <a:hlinkClick r:id="" action="ppaction://media"/>
            <a:extLst>
              <a:ext uri="{FF2B5EF4-FFF2-40B4-BE49-F238E27FC236}">
                <a16:creationId xmlns:a16="http://schemas.microsoft.com/office/drawing/2014/main" id="{7B1A1938-0DE5-9E5C-6F75-5BC5172202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58995" y="976075"/>
            <a:ext cx="6426009" cy="36146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2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/>
        </p:nvSpPr>
        <p:spPr>
          <a:xfrm>
            <a:off x="510564" y="1168200"/>
            <a:ext cx="46209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 fontScale="62500" lnSpcReduction="2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100F4"/>
              </a:buClr>
              <a:buSzPts val="3900"/>
              <a:buFont typeface="Titillium Web"/>
              <a:buNone/>
            </a:pPr>
            <a:r>
              <a:rPr lang="en-US" sz="3900" b="1" dirty="0">
                <a:solidFill>
                  <a:srgbClr val="00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Beyond the hackathon: Our future</a:t>
            </a:r>
          </a:p>
        </p:txBody>
      </p:sp>
      <p:sp>
        <p:nvSpPr>
          <p:cNvPr id="76" name="Google Shape;76;p13"/>
          <p:cNvSpPr txBox="1"/>
          <p:nvPr/>
        </p:nvSpPr>
        <p:spPr>
          <a:xfrm>
            <a:off x="405300" y="2187725"/>
            <a:ext cx="6133523" cy="19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tillium Web"/>
              <a:buChar char="●"/>
            </a:pPr>
            <a:r>
              <a:rPr lang="en-US" sz="16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Expansion: Bring AIC to more pilot communities.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tillium Web"/>
              <a:buChar char="●"/>
            </a:pPr>
            <a:r>
              <a:rPr lang="en-US" sz="16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Partnerships: Seek strategic partners (cooperatives, NGOs) to scale up the project.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itillium Web"/>
              <a:buChar char="●"/>
            </a:pPr>
            <a:r>
              <a:rPr lang="en-US" sz="1600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Evolution: Add new features such as microloans or financial education.</a:t>
            </a:r>
          </a:p>
        </p:txBody>
      </p:sp>
      <p:cxnSp>
        <p:nvCxnSpPr>
          <p:cNvPr id="77" name="Google Shape;77;p13"/>
          <p:cNvCxnSpPr/>
          <p:nvPr/>
        </p:nvCxnSpPr>
        <p:spPr>
          <a:xfrm>
            <a:off x="510576" y="1985056"/>
            <a:ext cx="5456100" cy="0"/>
          </a:xfrm>
          <a:prstGeom prst="straightConnector1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Interledg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267</Words>
  <Application>Microsoft Office PowerPoint</Application>
  <PresentationFormat>Presentación en pantalla (16:9)</PresentationFormat>
  <Paragraphs>28</Paragraphs>
  <Slides>9</Slides>
  <Notes>9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7" baseType="lpstr">
      <vt:lpstr>Helvetica Neue</vt:lpstr>
      <vt:lpstr>Titillium Web SemiBold</vt:lpstr>
      <vt:lpstr>Wingdings</vt:lpstr>
      <vt:lpstr>Libre Franklin</vt:lpstr>
      <vt:lpstr>Titillium Web</vt:lpstr>
      <vt:lpstr>Arial</vt:lpstr>
      <vt:lpstr>Titillium Web Light</vt:lpstr>
      <vt:lpstr>Interledger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daniel hernandez martinez</cp:lastModifiedBy>
  <cp:revision>2</cp:revision>
  <dcterms:modified xsi:type="dcterms:W3CDTF">2025-09-18T12:57:29Z</dcterms:modified>
</cp:coreProperties>
</file>